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Economica"/>
      <p:regular r:id="rId26"/>
      <p:bold r:id="rId27"/>
      <p:italic r:id="rId28"/>
      <p:boldItalic r:id="rId29"/>
    </p:embeddedFont>
    <p:embeddedFont>
      <p:font typeface="Roboto"/>
      <p:regular r:id="rId30"/>
      <p:bold r:id="rId31"/>
      <p:italic r:id="rId32"/>
      <p:boldItalic r:id="rId33"/>
    </p:embeddedFont>
    <p:embeddedFont>
      <p:font typeface="Open Sans"/>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Economica-regular.fntdata"/><Relationship Id="rId25" Type="http://schemas.openxmlformats.org/officeDocument/2006/relationships/slide" Target="slides/slide20.xml"/><Relationship Id="rId28" Type="http://schemas.openxmlformats.org/officeDocument/2006/relationships/font" Target="fonts/Economica-italic.fntdata"/><Relationship Id="rId27" Type="http://schemas.openxmlformats.org/officeDocument/2006/relationships/font" Target="fonts/Economica-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Economica-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35" Type="http://schemas.openxmlformats.org/officeDocument/2006/relationships/font" Target="fonts/OpenSans-bold.fntdata"/><Relationship Id="rId12" Type="http://schemas.openxmlformats.org/officeDocument/2006/relationships/slide" Target="slides/slide7.xml"/><Relationship Id="rId34" Type="http://schemas.openxmlformats.org/officeDocument/2006/relationships/font" Target="fonts/OpenSans-regular.fntdata"/><Relationship Id="rId15" Type="http://schemas.openxmlformats.org/officeDocument/2006/relationships/slide" Target="slides/slide10.xml"/><Relationship Id="rId37" Type="http://schemas.openxmlformats.org/officeDocument/2006/relationships/font" Target="fonts/OpenSans-boldItalic.fntdata"/><Relationship Id="rId14" Type="http://schemas.openxmlformats.org/officeDocument/2006/relationships/slide" Target="slides/slide9.xml"/><Relationship Id="rId36" Type="http://schemas.openxmlformats.org/officeDocument/2006/relationships/font" Target="fonts/OpenSans-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a2cf35870d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a2cf35870d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acd6ab6fa6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acd6ab6fa6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a26795a22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a26795a2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you all can see in the social network map here, a lot of new characters got introduced in this movie, in addition to the characters that has been there since the previous movies. As we all know, Harry, Ron and Hermione are the three main characters and we can confirm that by seeing the number of degrees or interactions and connections they have around them with Harry having the most, followed by Ron and Hermione. An interesting thing about this social network map is the clusters that seemed to be formed. For instance, at the top you see Dumbledore and the professors that teach at Hogwarts and their interactions and connections while on the right, you see most of the student characters grouped together due to their interactions in the movie, with some exceptions. With Dumbledore being the headmaster, Harry’s connection to him allows him to have other connections, including Mad-Eye. As Harry navigates the situation throughout situation of joining the tournament, Mad-Eye, the new character introduced in this volume, was one of the pivotal characters in the movie as he helped Harry win the tournament but ultimately at the end broke the trust they built as Mad-Eye turned out to be someone else - Bardy Jr.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Maybe also talk about Cedric as well since he will be mentioned in the sentiment analysis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Another way we can see character importance is their interaction with our 3 main characters, Harry, Ron and Hermione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ac880c9f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ac880c9f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Harry being the main character was mentioned the most number of times. Given also the plot line of the movie, words like tournament, champion and cup were also mentioned a good number of times. The overall sentiment of the movie seems to focus on the trust and anticipation part of things since the movie’s plot surrounds the tournament with the bigger backdrop with Harry meeting Voldemort during the climax of the movie.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a2cf35870d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a2cf35870d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Prateek to cover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acd35a55cb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acd35a55cb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Sentiments are can be classified as positive or negative sentiments. Further these emotions like  </a:t>
            </a:r>
            <a:r>
              <a:rPr lang="en">
                <a:solidFill>
                  <a:schemeClr val="dk1"/>
                </a:solidFill>
              </a:rPr>
              <a:t>Trust, Surprise, Joy depicts</a:t>
            </a:r>
            <a:r>
              <a:rPr lang="en"/>
              <a:t> Positive sentiments while  anger, fear, disgust, sadness displays negative sentiment.</a:t>
            </a:r>
            <a:endParaRPr/>
          </a:p>
          <a:p>
            <a:pPr indent="0" lvl="0" marL="0" rtl="0" algn="l">
              <a:spcBef>
                <a:spcPts val="0"/>
              </a:spcBef>
              <a:spcAft>
                <a:spcPts val="0"/>
              </a:spcAft>
              <a:buNone/>
            </a:pPr>
            <a:r>
              <a:rPr lang="en"/>
              <a:t>(The chart over left displays percentage share of positive and negative considering the total as the sum their scores)</a:t>
            </a:r>
            <a:endParaRPr/>
          </a:p>
          <a:p>
            <a:pPr indent="0" lvl="0" marL="0" rtl="0" algn="l">
              <a:spcBef>
                <a:spcPts val="0"/>
              </a:spcBef>
              <a:spcAft>
                <a:spcPts val="0"/>
              </a:spcAft>
              <a:buNone/>
            </a:pPr>
            <a:r>
              <a:rPr lang="en" sz="1200">
                <a:solidFill>
                  <a:srgbClr val="373737"/>
                </a:solidFill>
                <a:highlight>
                  <a:srgbClr val="FFFFFF"/>
                </a:highlight>
                <a:latin typeface="Roboto"/>
                <a:ea typeface="Roboto"/>
                <a:cs typeface="Roboto"/>
                <a:sym typeface="Roboto"/>
              </a:rPr>
              <a:t>The overall movie is slight positive (little over 50%) with mainly high degree of trust, anticipation and sadness amongst the characters</a:t>
            </a:r>
            <a:endParaRPr sz="1200">
              <a:solidFill>
                <a:srgbClr val="373737"/>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373737"/>
                </a:solidFill>
                <a:highlight>
                  <a:srgbClr val="FFFFFF"/>
                </a:highlight>
                <a:latin typeface="Roboto"/>
                <a:ea typeface="Roboto"/>
                <a:cs typeface="Roboto"/>
                <a:sym typeface="Roboto"/>
              </a:rPr>
              <a:t>The Tournament event in the movie explains high degree of Anticipation, Joy and Surprise</a:t>
            </a:r>
            <a:endParaRPr sz="1200">
              <a:solidFill>
                <a:srgbClr val="373737"/>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373737"/>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373737"/>
                </a:solidFill>
                <a:highlight>
                  <a:srgbClr val="FFFFFF"/>
                </a:highlight>
                <a:latin typeface="Roboto"/>
                <a:ea typeface="Roboto"/>
                <a:cs typeface="Roboto"/>
                <a:sym typeface="Roboto"/>
              </a:rPr>
              <a:t>(Assumptions: </a:t>
            </a:r>
            <a:endParaRPr sz="1200">
              <a:solidFill>
                <a:srgbClr val="373737"/>
              </a:solidFill>
              <a:highlight>
                <a:srgbClr val="FFFFFF"/>
              </a:highlight>
              <a:latin typeface="Roboto"/>
              <a:ea typeface="Roboto"/>
              <a:cs typeface="Roboto"/>
              <a:sym typeface="Roboto"/>
            </a:endParaRPr>
          </a:p>
          <a:p>
            <a:pPr indent="-304800" lvl="0" marL="457200" rtl="0" algn="l">
              <a:spcBef>
                <a:spcPts val="0"/>
              </a:spcBef>
              <a:spcAft>
                <a:spcPts val="0"/>
              </a:spcAft>
              <a:buClr>
                <a:srgbClr val="373737"/>
              </a:buClr>
              <a:buSzPts val="1200"/>
              <a:buFont typeface="Roboto"/>
              <a:buAutoNum type="arabicPeriod"/>
            </a:pPr>
            <a:r>
              <a:rPr lang="en" sz="1200">
                <a:solidFill>
                  <a:srgbClr val="373737"/>
                </a:solidFill>
                <a:highlight>
                  <a:srgbClr val="FFFFFF"/>
                </a:highlight>
                <a:latin typeface="Roboto"/>
                <a:ea typeface="Roboto"/>
                <a:cs typeface="Roboto"/>
                <a:sym typeface="Roboto"/>
              </a:rPr>
              <a:t>There might be several neutral words. % are calculated by taking into account the positive and negatives only</a:t>
            </a:r>
            <a:endParaRPr sz="1200">
              <a:solidFill>
                <a:srgbClr val="373737"/>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373737"/>
                </a:solidFill>
                <a:highlight>
                  <a:srgbClr val="FFFFFF"/>
                </a:highlight>
                <a:latin typeface="Roboto"/>
                <a:ea typeface="Roboto"/>
                <a:cs typeface="Roboto"/>
                <a:sym typeface="Roboto"/>
              </a:rPr>
              <a:t>2. Lexicons do not take into account qualifiers into word, for example no good, not true.</a:t>
            </a:r>
            <a:endParaRPr sz="1200">
              <a:solidFill>
                <a:srgbClr val="373737"/>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373737"/>
                </a:solidFill>
                <a:highlight>
                  <a:srgbClr val="FFFFFF"/>
                </a:highlight>
                <a:latin typeface="Roboto"/>
                <a:ea typeface="Roboto"/>
                <a:cs typeface="Roboto"/>
                <a:sym typeface="Roboto"/>
              </a:rPr>
              <a:t>)</a:t>
            </a:r>
            <a:endParaRPr sz="1200">
              <a:solidFill>
                <a:srgbClr val="373737"/>
              </a:solidFill>
              <a:highlight>
                <a:srgbClr val="FFFFFF"/>
              </a:highlight>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acd35a55cb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acd35a55cb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the central character was “Harry” which was even established by the network analysis. It was empirical to observe the sentiments and emotions of Harry. </a:t>
            </a:r>
            <a:endParaRPr/>
          </a:p>
          <a:p>
            <a:pPr indent="0" lvl="0" marL="0" rtl="0" algn="l">
              <a:spcBef>
                <a:spcPts val="0"/>
              </a:spcBef>
              <a:spcAft>
                <a:spcPts val="0"/>
              </a:spcAft>
              <a:buNone/>
            </a:pPr>
            <a:r>
              <a:rPr lang="en"/>
              <a:t>As per the analysis, Harry displays slight positive sentiment ( 56%). On the right hand side, the chart displays the percentage score of emotions.</a:t>
            </a:r>
            <a:endParaRPr/>
          </a:p>
          <a:p>
            <a:pPr indent="0" lvl="0" marL="0" rtl="0" algn="l">
              <a:spcBef>
                <a:spcPts val="0"/>
              </a:spcBef>
              <a:spcAft>
                <a:spcPts val="0"/>
              </a:spcAft>
              <a:buNone/>
            </a:pPr>
            <a:r>
              <a:rPr lang="en"/>
              <a:t>Harry displays good amount of trust. Harry’s anticipation score clearly shows his </a:t>
            </a:r>
            <a:r>
              <a:rPr lang="en"/>
              <a:t>curiosity.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acd35a55cb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acd35a55cb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Cedric : another important character displays negative role with high degree of anger and sadness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acd35a55cb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acd35a55cb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Mad-eye : As we have all seen in the movie and we know that Mad eye was impersonated by </a:t>
            </a:r>
            <a:r>
              <a:rPr lang="en"/>
              <a:t>voldemort and he was having other ulterior motives for Harry but in the movie he guided Harry Potter with the tournament. Hence contrary to the notion of him being a “BAD GUY” in the movie, his character has positive sentiments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acd6ab6fa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acd6ab6fa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analysis compares the emotions of all characters and are benchmarked with the overall theme of the movie.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Harry is a trustworthy character clearly indicated by his above benchmarked Trust score of 22%. Along with Harry, Cedric and Barty are also trustworthy characters. With 25% and 30% as their trust scores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we have seen in the movie Cedric was kind to Harry as opposed to e</a:t>
            </a:r>
            <a:r>
              <a:rPr lang="en">
                <a:solidFill>
                  <a:srgbClr val="202122"/>
                </a:solidFill>
                <a:highlight>
                  <a:srgbClr val="FFFFFF"/>
                </a:highlight>
              </a:rPr>
              <a:t>veryone else  of assuming that Harry was lying about not putting his name in the Goblet of Fire. Harry even informed him about the first task about dragons in the tournament. These scenes clearly </a:t>
            </a:r>
            <a:r>
              <a:rPr lang="en">
                <a:solidFill>
                  <a:srgbClr val="202122"/>
                </a:solidFill>
                <a:highlight>
                  <a:srgbClr val="FFFFFF"/>
                </a:highlight>
              </a:rPr>
              <a:t>correlates</a:t>
            </a:r>
            <a:r>
              <a:rPr lang="en">
                <a:solidFill>
                  <a:srgbClr val="202122"/>
                </a:solidFill>
                <a:highlight>
                  <a:srgbClr val="FFFFFF"/>
                </a:highlight>
              </a:rPr>
              <a:t> with the emotions score of trust amongst these characters.)</a:t>
            </a:r>
            <a:endParaRPr>
              <a:solidFill>
                <a:srgbClr val="202122"/>
              </a:solidFill>
              <a:highlight>
                <a:srgbClr val="FFFFFF"/>
              </a:highlight>
            </a:endParaRPr>
          </a:p>
          <a:p>
            <a:pPr indent="0" lvl="0" marL="0" rtl="0" algn="l">
              <a:spcBef>
                <a:spcPts val="0"/>
              </a:spcBef>
              <a:spcAft>
                <a:spcPts val="0"/>
              </a:spcAft>
              <a:buNone/>
            </a:pPr>
            <a:r>
              <a:t/>
            </a:r>
            <a:endParaRPr>
              <a:solidFill>
                <a:srgbClr val="202122"/>
              </a:solidFill>
              <a:highlight>
                <a:srgbClr val="FFFFFF"/>
              </a:highlight>
            </a:endParaRPr>
          </a:p>
          <a:p>
            <a:pPr indent="0" lvl="0" marL="0" rtl="0" algn="l">
              <a:spcBef>
                <a:spcPts val="0"/>
              </a:spcBef>
              <a:spcAft>
                <a:spcPts val="0"/>
              </a:spcAft>
              <a:buNone/>
            </a:pPr>
            <a:r>
              <a:rPr lang="en">
                <a:solidFill>
                  <a:srgbClr val="202122"/>
                </a:solidFill>
                <a:highlight>
                  <a:srgbClr val="FFFFFF"/>
                </a:highlight>
              </a:rPr>
              <a:t>Cedric and Harry trusted each other, </a:t>
            </a:r>
            <a:r>
              <a:rPr lang="en">
                <a:solidFill>
                  <a:srgbClr val="202122"/>
                </a:solidFill>
                <a:highlight>
                  <a:srgbClr val="FFFFFF"/>
                </a:highlight>
              </a:rPr>
              <a:t>even though</a:t>
            </a:r>
            <a:r>
              <a:rPr lang="en">
                <a:solidFill>
                  <a:srgbClr val="202122"/>
                </a:solidFill>
                <a:highlight>
                  <a:srgbClr val="FFFFFF"/>
                </a:highlight>
              </a:rPr>
              <a:t> they were competitors. This is because they are both from the same house,they also exchanged clues and information on the competition, which made a special bond between the two.  Therefore, </a:t>
            </a:r>
            <a:r>
              <a:rPr lang="en">
                <a:solidFill>
                  <a:srgbClr val="202122"/>
                </a:solidFill>
                <a:highlight>
                  <a:srgbClr val="FFFFFF"/>
                </a:highlight>
              </a:rPr>
              <a:t>despite having a negative score 56%(which we have scene couple of slides back), Cedric was a trusted ally, clearly indicated by his trust score.</a:t>
            </a:r>
            <a:endParaRPr sz="1050">
              <a:solidFill>
                <a:srgbClr val="3A3A3A"/>
              </a:solidFill>
              <a:highlight>
                <a:srgbClr val="FFFFFF"/>
              </a:highlight>
            </a:endParaRPr>
          </a:p>
          <a:p>
            <a:pPr indent="0" lvl="0" marL="0" rtl="0" algn="l">
              <a:spcBef>
                <a:spcPts val="0"/>
              </a:spcBef>
              <a:spcAft>
                <a:spcPts val="0"/>
              </a:spcAft>
              <a:buNone/>
            </a:pPr>
            <a:r>
              <a:t/>
            </a:r>
            <a:endParaRPr sz="1050">
              <a:solidFill>
                <a:srgbClr val="3A3A3A"/>
              </a:solidFill>
              <a:highlight>
                <a:srgbClr val="FFFFFF"/>
              </a:highlight>
            </a:endParaRPr>
          </a:p>
          <a:p>
            <a:pPr indent="0" lvl="0" marL="0" rtl="0" algn="l">
              <a:spcBef>
                <a:spcPts val="0"/>
              </a:spcBef>
              <a:spcAft>
                <a:spcPts val="0"/>
              </a:spcAft>
              <a:buNone/>
            </a:pPr>
            <a:r>
              <a:rPr lang="en" sz="1050">
                <a:solidFill>
                  <a:srgbClr val="3A3A3A"/>
                </a:solidFill>
                <a:highlight>
                  <a:srgbClr val="FFFFFF"/>
                </a:highlight>
              </a:rPr>
              <a:t>Barty is the Prime Minister of Magic, a highly respected man. Barty puts faith and courage in Harry and even helps him outside of the tournament, which implies that he cares about Harry , hence having a high trust score.</a:t>
            </a:r>
            <a:endParaRPr sz="1050">
              <a:solidFill>
                <a:srgbClr val="3A3A3A"/>
              </a:solidFill>
              <a:highlight>
                <a:srgbClr val="FFFFFF"/>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a2b1f22534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a2b1f22534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ad16850a3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ad16850a3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a2cf35870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a2cf35870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a2cf35870d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a2cf35870d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acd35a55cb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acd35a55cb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Vatsal 5-9</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acd35a55cb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acd35a55cb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question on which we are running our </a:t>
            </a:r>
            <a:r>
              <a:rPr lang="en"/>
              <a:t>hypothesis is who is the most trusted character in Harry Potter and the goblet of fire. The reason why we choose this question is because the movie is based on a tri wizard tournament  and trust is a very important part of the movie. When we compare this question to the movie we see that all the characters are strongly interdependent. In the entire movie trust had had become a vital component between the characters be it during the tournament or when facing evil. So through this question we aim to find who is the most trusted character in the movie.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a2b1f22534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a2b1f22534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a2cf35870d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a2cf35870d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broke down the script into three categories speaker, listener and the conversation. We recorded the data in a excel file which we later used to create are analysis. We also had to clean up our data set in R. We removed the blank conversation cells and a few monologues which helped us give a better comparison of conversations between the characters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a2cf35870d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a2cf35870d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used R to create create are analysis. Some of the most important packages which we used are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1" Type="http://schemas.openxmlformats.org/officeDocument/2006/relationships/image" Target="../media/image10.png"/><Relationship Id="rId10" Type="http://schemas.openxmlformats.org/officeDocument/2006/relationships/image" Target="../media/image6.png"/><Relationship Id="rId13" Type="http://schemas.openxmlformats.org/officeDocument/2006/relationships/image" Target="../media/image17.png"/><Relationship Id="rId12" Type="http://schemas.openxmlformats.org/officeDocument/2006/relationships/image" Target="../media/image3.png"/><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4.png"/><Relationship Id="rId9" Type="http://schemas.openxmlformats.org/officeDocument/2006/relationships/image" Target="../media/image13.png"/><Relationship Id="rId5" Type="http://schemas.openxmlformats.org/officeDocument/2006/relationships/image" Target="../media/image5.png"/><Relationship Id="rId6" Type="http://schemas.openxmlformats.org/officeDocument/2006/relationships/image" Target="../media/image19.png"/><Relationship Id="rId7" Type="http://schemas.openxmlformats.org/officeDocument/2006/relationships/image" Target="../media/image1.png"/><Relationship Id="rId8"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pic>
        <p:nvPicPr>
          <p:cNvPr id="62" name="Google Shape;62;p13"/>
          <p:cNvPicPr preferRelativeResize="0"/>
          <p:nvPr/>
        </p:nvPicPr>
        <p:blipFill>
          <a:blip r:embed="rId3">
            <a:alphaModFix amt="27000"/>
          </a:blip>
          <a:stretch>
            <a:fillRect/>
          </a:stretch>
        </p:blipFill>
        <p:spPr>
          <a:xfrm>
            <a:off x="0" y="0"/>
            <a:ext cx="9144000" cy="5143500"/>
          </a:xfrm>
          <a:prstGeom prst="rect">
            <a:avLst/>
          </a:prstGeom>
          <a:noFill/>
          <a:ln>
            <a:noFill/>
          </a:ln>
        </p:spPr>
      </p:pic>
      <p:sp>
        <p:nvSpPr>
          <p:cNvPr id="63" name="Google Shape;63;p13"/>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Positivity in Competitive Situations</a:t>
            </a:r>
            <a:endParaRPr/>
          </a:p>
        </p:txBody>
      </p:sp>
      <p:sp>
        <p:nvSpPr>
          <p:cNvPr id="64" name="Google Shape;64;p13"/>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 Analysis of Characters and their Relationships in J.K. Rowling’s Harry Potter and the Goblet of Fire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Analysis and Insights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Social Network Analysis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4"/>
          <p:cNvPicPr preferRelativeResize="0"/>
          <p:nvPr/>
        </p:nvPicPr>
        <p:blipFill rotWithShape="1">
          <a:blip r:embed="rId3">
            <a:alphaModFix/>
          </a:blip>
          <a:srcRect b="2904" l="6927" r="7228" t="3392"/>
          <a:stretch/>
        </p:blipFill>
        <p:spPr>
          <a:xfrm>
            <a:off x="3786525" y="85751"/>
            <a:ext cx="5045777" cy="4925202"/>
          </a:xfrm>
          <a:prstGeom prst="rect">
            <a:avLst/>
          </a:prstGeom>
          <a:noFill/>
          <a:ln>
            <a:noFill/>
          </a:ln>
        </p:spPr>
      </p:pic>
      <p:sp>
        <p:nvSpPr>
          <p:cNvPr id="138" name="Google Shape;138;p2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Social Network Map</a:t>
            </a:r>
            <a:endParaRPr/>
          </a:p>
        </p:txBody>
      </p:sp>
      <p:sp>
        <p:nvSpPr>
          <p:cNvPr id="139" name="Google Shape;139;p24"/>
          <p:cNvSpPr/>
          <p:nvPr/>
        </p:nvSpPr>
        <p:spPr>
          <a:xfrm>
            <a:off x="5436025" y="2433600"/>
            <a:ext cx="311700" cy="2805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4"/>
          <p:cNvSpPr/>
          <p:nvPr/>
        </p:nvSpPr>
        <p:spPr>
          <a:xfrm>
            <a:off x="6758500" y="2854150"/>
            <a:ext cx="311700" cy="280500"/>
          </a:xfrm>
          <a:prstGeom prst="rect">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4"/>
          <p:cNvSpPr/>
          <p:nvPr/>
        </p:nvSpPr>
        <p:spPr>
          <a:xfrm>
            <a:off x="5870825" y="1868975"/>
            <a:ext cx="442800" cy="280500"/>
          </a:xfrm>
          <a:prstGeom prst="rect">
            <a:avLst/>
          </a:prstGeom>
          <a:noFill/>
          <a:ln cap="flat" cmpd="sng" w="1905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4"/>
          <p:cNvSpPr/>
          <p:nvPr/>
        </p:nvSpPr>
        <p:spPr>
          <a:xfrm>
            <a:off x="6971750" y="1860450"/>
            <a:ext cx="381900" cy="280500"/>
          </a:xfrm>
          <a:prstGeom prst="rect">
            <a:avLst/>
          </a:prstGeom>
          <a:noFill/>
          <a:ln cap="flat" cmpd="sng" w="19050">
            <a:solidFill>
              <a:srgbClr val="674EA7"/>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4"/>
          <p:cNvSpPr/>
          <p:nvPr/>
        </p:nvSpPr>
        <p:spPr>
          <a:xfrm>
            <a:off x="6088029" y="1147225"/>
            <a:ext cx="566700" cy="280500"/>
          </a:xfrm>
          <a:prstGeom prst="rect">
            <a:avLst/>
          </a:prstGeom>
          <a:noFill/>
          <a:ln cap="flat" cmpd="sng" w="19050">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5"/>
          <p:cNvPicPr preferRelativeResize="0"/>
          <p:nvPr/>
        </p:nvPicPr>
        <p:blipFill>
          <a:blip r:embed="rId3">
            <a:alphaModFix/>
          </a:blip>
          <a:stretch>
            <a:fillRect/>
          </a:stretch>
        </p:blipFill>
        <p:spPr>
          <a:xfrm>
            <a:off x="1765088" y="152400"/>
            <a:ext cx="5613833" cy="4838701"/>
          </a:xfrm>
          <a:prstGeom prst="rect">
            <a:avLst/>
          </a:prstGeom>
          <a:noFill/>
          <a:ln>
            <a:noFill/>
          </a:ln>
        </p:spPr>
      </p:pic>
      <p:sp>
        <p:nvSpPr>
          <p:cNvPr id="149" name="Google Shape;149;p2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Word Cloud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6"/>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Sentiment Analysis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7"/>
          <p:cNvSpPr txBox="1"/>
          <p:nvPr/>
        </p:nvSpPr>
        <p:spPr>
          <a:xfrm>
            <a:off x="488400" y="182825"/>
            <a:ext cx="8409600" cy="6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Economica"/>
                <a:ea typeface="Economica"/>
                <a:cs typeface="Economica"/>
                <a:sym typeface="Economica"/>
              </a:rPr>
              <a:t>Movie depicts slight positive emotions on the back of emotions like Trust and Joy; however sadness, anger and fear bringing negativity in the theme</a:t>
            </a:r>
            <a:endParaRPr sz="1800">
              <a:latin typeface="Economica"/>
              <a:ea typeface="Economica"/>
              <a:cs typeface="Economica"/>
              <a:sym typeface="Economica"/>
            </a:endParaRPr>
          </a:p>
        </p:txBody>
      </p:sp>
      <p:sp>
        <p:nvSpPr>
          <p:cNvPr id="160" name="Google Shape;160;p27"/>
          <p:cNvSpPr txBox="1"/>
          <p:nvPr/>
        </p:nvSpPr>
        <p:spPr>
          <a:xfrm>
            <a:off x="851400" y="4633925"/>
            <a:ext cx="7689000" cy="33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Sentiment Analysis: Overall Sentiments and Emotions amongst Characters</a:t>
            </a:r>
            <a:endParaRPr>
              <a:latin typeface="Open Sans"/>
              <a:ea typeface="Open Sans"/>
              <a:cs typeface="Open Sans"/>
              <a:sym typeface="Open Sans"/>
            </a:endParaRPr>
          </a:p>
        </p:txBody>
      </p:sp>
      <p:pic>
        <p:nvPicPr>
          <p:cNvPr id="161" name="Google Shape;161;p27"/>
          <p:cNvPicPr preferRelativeResize="0"/>
          <p:nvPr/>
        </p:nvPicPr>
        <p:blipFill>
          <a:blip r:embed="rId3">
            <a:alphaModFix/>
          </a:blip>
          <a:stretch>
            <a:fillRect/>
          </a:stretch>
        </p:blipFill>
        <p:spPr>
          <a:xfrm>
            <a:off x="3967850" y="808275"/>
            <a:ext cx="5056151" cy="3840775"/>
          </a:xfrm>
          <a:prstGeom prst="rect">
            <a:avLst/>
          </a:prstGeom>
          <a:noFill/>
          <a:ln>
            <a:noFill/>
          </a:ln>
        </p:spPr>
      </p:pic>
      <p:pic>
        <p:nvPicPr>
          <p:cNvPr id="162" name="Google Shape;162;p27"/>
          <p:cNvPicPr preferRelativeResize="0"/>
          <p:nvPr/>
        </p:nvPicPr>
        <p:blipFill>
          <a:blip r:embed="rId4">
            <a:alphaModFix/>
          </a:blip>
          <a:stretch>
            <a:fillRect/>
          </a:stretch>
        </p:blipFill>
        <p:spPr>
          <a:xfrm>
            <a:off x="337200" y="927375"/>
            <a:ext cx="3204476" cy="3672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txBox="1"/>
          <p:nvPr/>
        </p:nvSpPr>
        <p:spPr>
          <a:xfrm>
            <a:off x="500075" y="182825"/>
            <a:ext cx="8367600" cy="7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Economica"/>
                <a:ea typeface="Economica"/>
                <a:cs typeface="Economica"/>
                <a:sym typeface="Economica"/>
              </a:rPr>
              <a:t>Central Character “Harry” displays slight positive sentiment 56%.  He was equally bound by emotions like fear and sadness </a:t>
            </a:r>
            <a:endParaRPr sz="1800">
              <a:latin typeface="Economica"/>
              <a:ea typeface="Economica"/>
              <a:cs typeface="Economica"/>
              <a:sym typeface="Economica"/>
            </a:endParaRPr>
          </a:p>
        </p:txBody>
      </p:sp>
      <p:sp>
        <p:nvSpPr>
          <p:cNvPr id="168" name="Google Shape;168;p28"/>
          <p:cNvSpPr txBox="1"/>
          <p:nvPr/>
        </p:nvSpPr>
        <p:spPr>
          <a:xfrm>
            <a:off x="1784850" y="4665250"/>
            <a:ext cx="5688300" cy="39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Sentiments and Emotions displayed by Main Character- Harry</a:t>
            </a:r>
            <a:endParaRPr>
              <a:latin typeface="Open Sans"/>
              <a:ea typeface="Open Sans"/>
              <a:cs typeface="Open Sans"/>
              <a:sym typeface="Open Sans"/>
            </a:endParaRPr>
          </a:p>
        </p:txBody>
      </p:sp>
      <p:pic>
        <p:nvPicPr>
          <p:cNvPr id="169" name="Google Shape;169;p28"/>
          <p:cNvPicPr preferRelativeResize="0"/>
          <p:nvPr/>
        </p:nvPicPr>
        <p:blipFill>
          <a:blip r:embed="rId3">
            <a:alphaModFix/>
          </a:blip>
          <a:stretch>
            <a:fillRect/>
          </a:stretch>
        </p:blipFill>
        <p:spPr>
          <a:xfrm>
            <a:off x="3781625" y="921725"/>
            <a:ext cx="5289425" cy="3743524"/>
          </a:xfrm>
          <a:prstGeom prst="rect">
            <a:avLst/>
          </a:prstGeom>
          <a:noFill/>
          <a:ln>
            <a:noFill/>
          </a:ln>
        </p:spPr>
      </p:pic>
      <p:pic>
        <p:nvPicPr>
          <p:cNvPr id="170" name="Google Shape;170;p28"/>
          <p:cNvPicPr preferRelativeResize="0"/>
          <p:nvPr/>
        </p:nvPicPr>
        <p:blipFill>
          <a:blip r:embed="rId4">
            <a:alphaModFix/>
          </a:blip>
          <a:stretch>
            <a:fillRect/>
          </a:stretch>
        </p:blipFill>
        <p:spPr>
          <a:xfrm>
            <a:off x="152400" y="1179725"/>
            <a:ext cx="3471150" cy="3485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9"/>
          <p:cNvSpPr txBox="1"/>
          <p:nvPr/>
        </p:nvSpPr>
        <p:spPr>
          <a:xfrm>
            <a:off x="665750" y="202250"/>
            <a:ext cx="8137800" cy="5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Economica"/>
                <a:ea typeface="Economica"/>
                <a:cs typeface="Economica"/>
                <a:sym typeface="Economica"/>
              </a:rPr>
              <a:t>Another lead character “Cedric” has negative role displaying anger and sadness</a:t>
            </a:r>
            <a:endParaRPr sz="1800">
              <a:latin typeface="Economica"/>
              <a:ea typeface="Economica"/>
              <a:cs typeface="Economica"/>
              <a:sym typeface="Economica"/>
            </a:endParaRPr>
          </a:p>
        </p:txBody>
      </p:sp>
      <p:pic>
        <p:nvPicPr>
          <p:cNvPr id="176" name="Google Shape;176;p29"/>
          <p:cNvPicPr preferRelativeResize="0"/>
          <p:nvPr/>
        </p:nvPicPr>
        <p:blipFill>
          <a:blip r:embed="rId3">
            <a:alphaModFix/>
          </a:blip>
          <a:stretch>
            <a:fillRect/>
          </a:stretch>
        </p:blipFill>
        <p:spPr>
          <a:xfrm>
            <a:off x="152400" y="845525"/>
            <a:ext cx="3300925" cy="3762950"/>
          </a:xfrm>
          <a:prstGeom prst="rect">
            <a:avLst/>
          </a:prstGeom>
          <a:noFill/>
          <a:ln>
            <a:noFill/>
          </a:ln>
        </p:spPr>
      </p:pic>
      <p:pic>
        <p:nvPicPr>
          <p:cNvPr id="177" name="Google Shape;177;p29"/>
          <p:cNvPicPr preferRelativeResize="0"/>
          <p:nvPr/>
        </p:nvPicPr>
        <p:blipFill>
          <a:blip r:embed="rId4">
            <a:alphaModFix/>
          </a:blip>
          <a:stretch>
            <a:fillRect/>
          </a:stretch>
        </p:blipFill>
        <p:spPr>
          <a:xfrm>
            <a:off x="3635725" y="845525"/>
            <a:ext cx="5355875" cy="3819725"/>
          </a:xfrm>
          <a:prstGeom prst="rect">
            <a:avLst/>
          </a:prstGeom>
          <a:noFill/>
          <a:ln>
            <a:noFill/>
          </a:ln>
        </p:spPr>
      </p:pic>
      <p:sp>
        <p:nvSpPr>
          <p:cNvPr id="178" name="Google Shape;178;p29"/>
          <p:cNvSpPr txBox="1"/>
          <p:nvPr/>
        </p:nvSpPr>
        <p:spPr>
          <a:xfrm>
            <a:off x="1784850" y="4665250"/>
            <a:ext cx="5688300" cy="39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Sentiments and Emotions displayed by Main Character- Cedric</a:t>
            </a:r>
            <a:endParaRPr>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0"/>
          <p:cNvSpPr txBox="1"/>
          <p:nvPr/>
        </p:nvSpPr>
        <p:spPr>
          <a:xfrm>
            <a:off x="535025" y="259025"/>
            <a:ext cx="8037600" cy="5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Economica"/>
                <a:ea typeface="Economica"/>
                <a:cs typeface="Economica"/>
                <a:sym typeface="Economica"/>
              </a:rPr>
              <a:t>Mad-Eye: Contrast to the notion, script hints him as a slight positive character having high degree of trust</a:t>
            </a:r>
            <a:endParaRPr sz="1800">
              <a:latin typeface="Economica"/>
              <a:ea typeface="Economica"/>
              <a:cs typeface="Economica"/>
              <a:sym typeface="Economica"/>
            </a:endParaRPr>
          </a:p>
        </p:txBody>
      </p:sp>
      <p:pic>
        <p:nvPicPr>
          <p:cNvPr id="184" name="Google Shape;184;p30"/>
          <p:cNvPicPr preferRelativeResize="0"/>
          <p:nvPr/>
        </p:nvPicPr>
        <p:blipFill>
          <a:blip r:embed="rId3">
            <a:alphaModFix/>
          </a:blip>
          <a:stretch>
            <a:fillRect/>
          </a:stretch>
        </p:blipFill>
        <p:spPr>
          <a:xfrm>
            <a:off x="152400" y="985075"/>
            <a:ext cx="3215801" cy="3663126"/>
          </a:xfrm>
          <a:prstGeom prst="rect">
            <a:avLst/>
          </a:prstGeom>
          <a:noFill/>
          <a:ln>
            <a:noFill/>
          </a:ln>
        </p:spPr>
      </p:pic>
      <p:pic>
        <p:nvPicPr>
          <p:cNvPr id="185" name="Google Shape;185;p30"/>
          <p:cNvPicPr preferRelativeResize="0"/>
          <p:nvPr/>
        </p:nvPicPr>
        <p:blipFill>
          <a:blip r:embed="rId4">
            <a:alphaModFix/>
          </a:blip>
          <a:stretch>
            <a:fillRect/>
          </a:stretch>
        </p:blipFill>
        <p:spPr>
          <a:xfrm>
            <a:off x="3514125" y="906300"/>
            <a:ext cx="5477475" cy="3830950"/>
          </a:xfrm>
          <a:prstGeom prst="rect">
            <a:avLst/>
          </a:prstGeom>
          <a:noFill/>
          <a:ln>
            <a:noFill/>
          </a:ln>
        </p:spPr>
      </p:pic>
      <p:sp>
        <p:nvSpPr>
          <p:cNvPr id="186" name="Google Shape;186;p30"/>
          <p:cNvSpPr txBox="1"/>
          <p:nvPr/>
        </p:nvSpPr>
        <p:spPr>
          <a:xfrm>
            <a:off x="1784850" y="4665250"/>
            <a:ext cx="5688300" cy="39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Sentiments and Emotions displayed by Main Character- Mad-Eye</a:t>
            </a:r>
            <a:endParaRPr>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1"/>
          <p:cNvSpPr txBox="1"/>
          <p:nvPr/>
        </p:nvSpPr>
        <p:spPr>
          <a:xfrm>
            <a:off x="351050" y="259025"/>
            <a:ext cx="8379300" cy="5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Economica"/>
                <a:ea typeface="Economica"/>
                <a:cs typeface="Economica"/>
                <a:sym typeface="Economica"/>
              </a:rPr>
              <a:t>Trust: Harry is a trustworthy character along with Cedric and Barty</a:t>
            </a:r>
            <a:endParaRPr sz="1800">
              <a:latin typeface="Economica"/>
              <a:ea typeface="Economica"/>
              <a:cs typeface="Economica"/>
              <a:sym typeface="Economica"/>
            </a:endParaRPr>
          </a:p>
        </p:txBody>
      </p:sp>
      <p:sp>
        <p:nvSpPr>
          <p:cNvPr id="192" name="Google Shape;192;p31"/>
          <p:cNvSpPr txBox="1"/>
          <p:nvPr/>
        </p:nvSpPr>
        <p:spPr>
          <a:xfrm>
            <a:off x="1784850" y="4741450"/>
            <a:ext cx="5688300" cy="39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Comparison chart of Emotions in all characters</a:t>
            </a:r>
            <a:endParaRPr>
              <a:latin typeface="Open Sans"/>
              <a:ea typeface="Open Sans"/>
              <a:cs typeface="Open Sans"/>
              <a:sym typeface="Open Sans"/>
            </a:endParaRPr>
          </a:p>
        </p:txBody>
      </p:sp>
      <p:pic>
        <p:nvPicPr>
          <p:cNvPr id="193" name="Google Shape;193;p31"/>
          <p:cNvPicPr preferRelativeResize="0"/>
          <p:nvPr/>
        </p:nvPicPr>
        <p:blipFill>
          <a:blip r:embed="rId3">
            <a:alphaModFix/>
          </a:blip>
          <a:stretch>
            <a:fillRect/>
          </a:stretch>
        </p:blipFill>
        <p:spPr>
          <a:xfrm>
            <a:off x="152400" y="997925"/>
            <a:ext cx="8577825" cy="36673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Content</a:t>
            </a:r>
            <a:endParaRPr/>
          </a:p>
        </p:txBody>
      </p:sp>
      <p:sp>
        <p:nvSpPr>
          <p:cNvPr id="70" name="Google Shape;70;p1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Story &amp; Concept </a:t>
            </a:r>
            <a:endParaRPr/>
          </a:p>
          <a:p>
            <a:pPr indent="-342900" lvl="0" marL="457200" rtl="0" algn="l">
              <a:spcBef>
                <a:spcPts val="0"/>
              </a:spcBef>
              <a:spcAft>
                <a:spcPts val="0"/>
              </a:spcAft>
              <a:buSzPts val="1800"/>
              <a:buChar char="●"/>
            </a:pPr>
            <a:r>
              <a:rPr lang="en"/>
              <a:t>Hypothesis</a:t>
            </a:r>
            <a:endParaRPr/>
          </a:p>
          <a:p>
            <a:pPr indent="-342900" lvl="0" marL="457200" rtl="0" algn="l">
              <a:spcBef>
                <a:spcPts val="0"/>
              </a:spcBef>
              <a:spcAft>
                <a:spcPts val="0"/>
              </a:spcAft>
              <a:buSzPts val="1800"/>
              <a:buChar char="●"/>
            </a:pPr>
            <a:r>
              <a:rPr lang="en"/>
              <a:t>Methodology &amp; Approach</a:t>
            </a:r>
            <a:endParaRPr/>
          </a:p>
          <a:p>
            <a:pPr indent="-342900" lvl="0" marL="457200" rtl="0" algn="l">
              <a:spcBef>
                <a:spcPts val="0"/>
              </a:spcBef>
              <a:spcAft>
                <a:spcPts val="0"/>
              </a:spcAft>
              <a:buSzPts val="1800"/>
              <a:buChar char="●"/>
            </a:pPr>
            <a:r>
              <a:rPr lang="en"/>
              <a:t>Analysis and Insights</a:t>
            </a:r>
            <a:endParaRPr/>
          </a:p>
          <a:p>
            <a:pPr indent="-317500" lvl="1" marL="914400" rtl="0" algn="l">
              <a:spcBef>
                <a:spcPts val="0"/>
              </a:spcBef>
              <a:spcAft>
                <a:spcPts val="0"/>
              </a:spcAft>
              <a:buSzPts val="1400"/>
              <a:buChar char="○"/>
            </a:pPr>
            <a:r>
              <a:rPr lang="en"/>
              <a:t>Sentiment Analysis </a:t>
            </a:r>
            <a:endParaRPr/>
          </a:p>
          <a:p>
            <a:pPr indent="-317500" lvl="1" marL="914400" rtl="0" algn="l">
              <a:spcBef>
                <a:spcPts val="0"/>
              </a:spcBef>
              <a:spcAft>
                <a:spcPts val="0"/>
              </a:spcAft>
              <a:buSzPts val="1400"/>
              <a:buChar char="○"/>
            </a:pPr>
            <a:r>
              <a:rPr lang="en"/>
              <a:t>Social Network Map </a:t>
            </a:r>
            <a:endParaRPr/>
          </a:p>
          <a:p>
            <a:pPr indent="-317500" lvl="1" marL="914400" rtl="0" algn="l">
              <a:spcBef>
                <a:spcPts val="0"/>
              </a:spcBef>
              <a:spcAft>
                <a:spcPts val="0"/>
              </a:spcAft>
              <a:buSzPts val="1400"/>
              <a:buChar char="○"/>
            </a:pPr>
            <a:r>
              <a:rPr lang="en"/>
              <a:t>Word Cloud</a:t>
            </a:r>
            <a:endParaRPr/>
          </a:p>
          <a:p>
            <a:pPr indent="-342900" lvl="0" marL="457200" rtl="0" algn="l">
              <a:spcBef>
                <a:spcPts val="0"/>
              </a:spcBef>
              <a:spcAft>
                <a:spcPts val="0"/>
              </a:spcAft>
              <a:buSzPts val="1800"/>
              <a:buChar char="●"/>
            </a:pPr>
            <a:r>
              <a:rPr lang="en"/>
              <a:t>Conclusion</a:t>
            </a:r>
            <a:endParaRPr/>
          </a:p>
          <a:p>
            <a:pPr indent="0" lvl="0" marL="0" rtl="0" algn="l">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32"/>
          <p:cNvPicPr preferRelativeResize="0"/>
          <p:nvPr/>
        </p:nvPicPr>
        <p:blipFill>
          <a:blip r:embed="rId3">
            <a:alphaModFix amt="66000"/>
          </a:blip>
          <a:stretch>
            <a:fillRect/>
          </a:stretch>
        </p:blipFill>
        <p:spPr>
          <a:xfrm>
            <a:off x="0" y="0"/>
            <a:ext cx="10287001" cy="5143500"/>
          </a:xfrm>
          <a:prstGeom prst="rect">
            <a:avLst/>
          </a:prstGeom>
          <a:noFill/>
          <a:ln>
            <a:noFill/>
          </a:ln>
        </p:spPr>
      </p:pic>
      <p:sp>
        <p:nvSpPr>
          <p:cNvPr id="199" name="Google Shape;199;p32"/>
          <p:cNvSpPr txBox="1"/>
          <p:nvPr>
            <p:ph type="title"/>
          </p:nvPr>
        </p:nvSpPr>
        <p:spPr>
          <a:xfrm>
            <a:off x="2947975" y="2079900"/>
            <a:ext cx="35460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Conclusion</a:t>
            </a:r>
            <a:endParaRPr>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Story &amp; Concept</a:t>
            </a:r>
            <a:endParaRPr/>
          </a:p>
        </p:txBody>
      </p:sp>
      <p:sp>
        <p:nvSpPr>
          <p:cNvPr id="76" name="Google Shape;76;p15"/>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Fourth book in the Harry Potter Series </a:t>
            </a:r>
            <a:endParaRPr/>
          </a:p>
          <a:p>
            <a:pPr indent="-317500" lvl="0" marL="457200" rtl="0" algn="l">
              <a:spcBef>
                <a:spcPts val="0"/>
              </a:spcBef>
              <a:spcAft>
                <a:spcPts val="0"/>
              </a:spcAft>
              <a:buSzPts val="1400"/>
              <a:buChar char="●"/>
            </a:pPr>
            <a:r>
              <a:rPr lang="en"/>
              <a:t>Fourth year for Harry, Ron, Hermione</a:t>
            </a:r>
            <a:endParaRPr/>
          </a:p>
          <a:p>
            <a:pPr indent="-317500" lvl="0" marL="457200" rtl="0" algn="l">
              <a:spcBef>
                <a:spcPts val="0"/>
              </a:spcBef>
              <a:spcAft>
                <a:spcPts val="0"/>
              </a:spcAft>
              <a:buSzPts val="1400"/>
              <a:buChar char="●"/>
            </a:pPr>
            <a:r>
              <a:rPr lang="en"/>
              <a:t>Goblet of Fire</a:t>
            </a:r>
            <a:endParaRPr/>
          </a:p>
          <a:p>
            <a:pPr indent="-317500" lvl="0" marL="457200" rtl="0" algn="l">
              <a:spcBef>
                <a:spcPts val="0"/>
              </a:spcBef>
              <a:spcAft>
                <a:spcPts val="0"/>
              </a:spcAft>
              <a:buSzPts val="1400"/>
              <a:buChar char="●"/>
            </a:pPr>
            <a:r>
              <a:rPr lang="en"/>
              <a:t>Triwizard Tournament</a:t>
            </a:r>
            <a:endParaRPr/>
          </a:p>
          <a:p>
            <a:pPr indent="-317500" lvl="0" marL="457200" rtl="0" algn="l">
              <a:spcBef>
                <a:spcPts val="0"/>
              </a:spcBef>
              <a:spcAft>
                <a:spcPts val="0"/>
              </a:spcAft>
              <a:buSzPts val="1400"/>
              <a:buChar char="●"/>
            </a:pPr>
            <a:r>
              <a:rPr lang="en"/>
              <a:t>New characters</a:t>
            </a:r>
            <a:endParaRPr/>
          </a:p>
        </p:txBody>
      </p:sp>
      <p:pic>
        <p:nvPicPr>
          <p:cNvPr id="77" name="Google Shape;77;p15"/>
          <p:cNvPicPr preferRelativeResize="0"/>
          <p:nvPr/>
        </p:nvPicPr>
        <p:blipFill>
          <a:blip r:embed="rId3">
            <a:alphaModFix/>
          </a:blip>
          <a:stretch>
            <a:fillRect/>
          </a:stretch>
        </p:blipFill>
        <p:spPr>
          <a:xfrm>
            <a:off x="5195888" y="190500"/>
            <a:ext cx="3324225" cy="4762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Key Characters</a:t>
            </a:r>
            <a:endParaRPr/>
          </a:p>
        </p:txBody>
      </p:sp>
      <p:sp>
        <p:nvSpPr>
          <p:cNvPr id="83" name="Google Shape;83;p16"/>
          <p:cNvSpPr txBox="1"/>
          <p:nvPr>
            <p:ph idx="1" type="body"/>
          </p:nvPr>
        </p:nvSpPr>
        <p:spPr>
          <a:xfrm>
            <a:off x="311700" y="163825"/>
            <a:ext cx="8520600" cy="456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a:p>
            <a:pPr indent="0" lvl="0" marL="0" rtl="0" algn="r">
              <a:spcBef>
                <a:spcPts val="1600"/>
              </a:spcBef>
              <a:spcAft>
                <a:spcPts val="0"/>
              </a:spcAft>
              <a:buNone/>
            </a:pPr>
            <a:r>
              <a:rPr lang="en"/>
              <a:t>The Weasleys - Fred, George, </a:t>
            </a:r>
            <a:endParaRPr/>
          </a:p>
          <a:p>
            <a:pPr indent="0" lvl="0" marL="0" rtl="0" algn="r">
              <a:spcBef>
                <a:spcPts val="0"/>
              </a:spcBef>
              <a:spcAft>
                <a:spcPts val="0"/>
              </a:spcAft>
              <a:buNone/>
            </a:pPr>
            <a:r>
              <a:rPr lang="en"/>
              <a:t>Arthur, Percy, Molly, Ron, Ginny</a:t>
            </a:r>
            <a:endParaRPr/>
          </a:p>
          <a:p>
            <a:pPr indent="0" lvl="0" marL="0" rtl="0" algn="r">
              <a:spcBef>
                <a:spcPts val="0"/>
              </a:spcBef>
              <a:spcAft>
                <a:spcPts val="0"/>
              </a:spcAft>
              <a:buNone/>
            </a:pPr>
            <a:r>
              <a:t/>
            </a:r>
            <a:endParaRPr/>
          </a:p>
          <a:p>
            <a:pPr indent="0" lvl="0" marL="0" rtl="0" algn="l">
              <a:spcBef>
                <a:spcPts val="0"/>
              </a:spcBef>
              <a:spcAft>
                <a:spcPts val="0"/>
              </a:spcAft>
              <a:buNone/>
            </a:pPr>
            <a:r>
              <a:rPr lang="en"/>
              <a:t>Harry, Ron &amp; Hermione          Rubeus Hagrid           Barty Crouch         Alastor Moody        Voldemort</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lnSpc>
                <a:spcPct val="100000"/>
              </a:lnSpc>
              <a:spcBef>
                <a:spcPts val="1600"/>
              </a:spcBef>
              <a:spcAft>
                <a:spcPts val="0"/>
              </a:spcAft>
              <a:buNone/>
            </a:pPr>
            <a:r>
              <a:rPr lang="en"/>
              <a:t>Bartemius Crouch,                  Cedric Diggory             Viktor Krum        Fleur Delacour      Severus Snape</a:t>
            </a:r>
            <a:endParaRPr/>
          </a:p>
          <a:p>
            <a:pPr indent="0" lvl="0" marL="0" rtl="0" algn="l">
              <a:lnSpc>
                <a:spcPct val="100000"/>
              </a:lnSpc>
              <a:spcBef>
                <a:spcPts val="0"/>
              </a:spcBef>
              <a:spcAft>
                <a:spcPts val="0"/>
              </a:spcAft>
              <a:buNone/>
            </a:pPr>
            <a:r>
              <a:rPr lang="en"/>
              <a:t>Dumbledore   </a:t>
            </a:r>
            <a:endParaRPr/>
          </a:p>
        </p:txBody>
      </p:sp>
      <p:pic>
        <p:nvPicPr>
          <p:cNvPr id="84" name="Google Shape;84;p16"/>
          <p:cNvPicPr preferRelativeResize="0"/>
          <p:nvPr/>
        </p:nvPicPr>
        <p:blipFill>
          <a:blip r:embed="rId3">
            <a:alphaModFix/>
          </a:blip>
          <a:stretch>
            <a:fillRect/>
          </a:stretch>
        </p:blipFill>
        <p:spPr>
          <a:xfrm>
            <a:off x="387900" y="1779725"/>
            <a:ext cx="1997450" cy="1287925"/>
          </a:xfrm>
          <a:prstGeom prst="rect">
            <a:avLst/>
          </a:prstGeom>
          <a:noFill/>
          <a:ln>
            <a:noFill/>
          </a:ln>
        </p:spPr>
      </p:pic>
      <p:pic>
        <p:nvPicPr>
          <p:cNvPr id="85" name="Google Shape;85;p16"/>
          <p:cNvPicPr preferRelativeResize="0"/>
          <p:nvPr/>
        </p:nvPicPr>
        <p:blipFill>
          <a:blip r:embed="rId4">
            <a:alphaModFix/>
          </a:blip>
          <a:stretch>
            <a:fillRect/>
          </a:stretch>
        </p:blipFill>
        <p:spPr>
          <a:xfrm>
            <a:off x="387901" y="3776346"/>
            <a:ext cx="1997450" cy="1123578"/>
          </a:xfrm>
          <a:prstGeom prst="rect">
            <a:avLst/>
          </a:prstGeom>
          <a:noFill/>
          <a:ln>
            <a:noFill/>
          </a:ln>
        </p:spPr>
      </p:pic>
      <p:pic>
        <p:nvPicPr>
          <p:cNvPr id="86" name="Google Shape;86;p16"/>
          <p:cNvPicPr preferRelativeResize="0"/>
          <p:nvPr/>
        </p:nvPicPr>
        <p:blipFill>
          <a:blip r:embed="rId5">
            <a:alphaModFix/>
          </a:blip>
          <a:stretch>
            <a:fillRect/>
          </a:stretch>
        </p:blipFill>
        <p:spPr>
          <a:xfrm>
            <a:off x="2814375" y="1779735"/>
            <a:ext cx="1247363" cy="1455264"/>
          </a:xfrm>
          <a:prstGeom prst="rect">
            <a:avLst/>
          </a:prstGeom>
          <a:noFill/>
          <a:ln>
            <a:noFill/>
          </a:ln>
        </p:spPr>
      </p:pic>
      <p:pic>
        <p:nvPicPr>
          <p:cNvPr id="87" name="Google Shape;87;p16"/>
          <p:cNvPicPr preferRelativeResize="0"/>
          <p:nvPr/>
        </p:nvPicPr>
        <p:blipFill rotWithShape="1">
          <a:blip r:embed="rId6">
            <a:alphaModFix/>
          </a:blip>
          <a:srcRect b="0" l="23917" r="30972" t="0"/>
          <a:stretch/>
        </p:blipFill>
        <p:spPr>
          <a:xfrm>
            <a:off x="4466300" y="1772250"/>
            <a:ext cx="1247351" cy="1455275"/>
          </a:xfrm>
          <a:prstGeom prst="rect">
            <a:avLst/>
          </a:prstGeom>
          <a:noFill/>
          <a:ln>
            <a:noFill/>
          </a:ln>
        </p:spPr>
      </p:pic>
      <p:pic>
        <p:nvPicPr>
          <p:cNvPr id="88" name="Google Shape;88;p16"/>
          <p:cNvPicPr preferRelativeResize="0"/>
          <p:nvPr/>
        </p:nvPicPr>
        <p:blipFill>
          <a:blip r:embed="rId7">
            <a:alphaModFix/>
          </a:blip>
          <a:stretch>
            <a:fillRect/>
          </a:stretch>
        </p:blipFill>
        <p:spPr>
          <a:xfrm>
            <a:off x="6118453" y="1772250"/>
            <a:ext cx="914138" cy="1455274"/>
          </a:xfrm>
          <a:prstGeom prst="rect">
            <a:avLst/>
          </a:prstGeom>
          <a:noFill/>
          <a:ln>
            <a:noFill/>
          </a:ln>
        </p:spPr>
      </p:pic>
      <p:pic>
        <p:nvPicPr>
          <p:cNvPr id="89" name="Google Shape;89;p16"/>
          <p:cNvPicPr preferRelativeResize="0"/>
          <p:nvPr/>
        </p:nvPicPr>
        <p:blipFill>
          <a:blip r:embed="rId8">
            <a:alphaModFix/>
          </a:blip>
          <a:stretch>
            <a:fillRect/>
          </a:stretch>
        </p:blipFill>
        <p:spPr>
          <a:xfrm>
            <a:off x="7380600" y="1761688"/>
            <a:ext cx="1438275" cy="1019175"/>
          </a:xfrm>
          <a:prstGeom prst="rect">
            <a:avLst/>
          </a:prstGeom>
          <a:noFill/>
          <a:ln>
            <a:noFill/>
          </a:ln>
        </p:spPr>
      </p:pic>
      <p:pic>
        <p:nvPicPr>
          <p:cNvPr id="90" name="Google Shape;90;p16"/>
          <p:cNvPicPr preferRelativeResize="0"/>
          <p:nvPr/>
        </p:nvPicPr>
        <p:blipFill>
          <a:blip r:embed="rId9">
            <a:alphaModFix/>
          </a:blip>
          <a:stretch>
            <a:fillRect/>
          </a:stretch>
        </p:blipFill>
        <p:spPr>
          <a:xfrm>
            <a:off x="2814375" y="3547738"/>
            <a:ext cx="1247350" cy="1559187"/>
          </a:xfrm>
          <a:prstGeom prst="rect">
            <a:avLst/>
          </a:prstGeom>
          <a:noFill/>
          <a:ln>
            <a:noFill/>
          </a:ln>
        </p:spPr>
      </p:pic>
      <p:pic>
        <p:nvPicPr>
          <p:cNvPr id="91" name="Google Shape;91;p16"/>
          <p:cNvPicPr preferRelativeResize="0"/>
          <p:nvPr/>
        </p:nvPicPr>
        <p:blipFill>
          <a:blip r:embed="rId10">
            <a:alphaModFix/>
          </a:blip>
          <a:stretch>
            <a:fillRect/>
          </a:stretch>
        </p:blipFill>
        <p:spPr>
          <a:xfrm>
            <a:off x="4565995" y="3547750"/>
            <a:ext cx="1040305" cy="1559175"/>
          </a:xfrm>
          <a:prstGeom prst="rect">
            <a:avLst/>
          </a:prstGeom>
          <a:noFill/>
          <a:ln>
            <a:noFill/>
          </a:ln>
        </p:spPr>
      </p:pic>
      <p:pic>
        <p:nvPicPr>
          <p:cNvPr id="92" name="Google Shape;92;p16"/>
          <p:cNvPicPr preferRelativeResize="0"/>
          <p:nvPr/>
        </p:nvPicPr>
        <p:blipFill>
          <a:blip r:embed="rId11">
            <a:alphaModFix/>
          </a:blip>
          <a:stretch>
            <a:fillRect/>
          </a:stretch>
        </p:blipFill>
        <p:spPr>
          <a:xfrm>
            <a:off x="5951850" y="3568016"/>
            <a:ext cx="1247350" cy="1518644"/>
          </a:xfrm>
          <a:prstGeom prst="rect">
            <a:avLst/>
          </a:prstGeom>
          <a:noFill/>
          <a:ln>
            <a:noFill/>
          </a:ln>
        </p:spPr>
      </p:pic>
      <p:pic>
        <p:nvPicPr>
          <p:cNvPr id="93" name="Google Shape;93;p16"/>
          <p:cNvPicPr preferRelativeResize="0"/>
          <p:nvPr/>
        </p:nvPicPr>
        <p:blipFill>
          <a:blip r:embed="rId12">
            <a:alphaModFix/>
          </a:blip>
          <a:stretch>
            <a:fillRect/>
          </a:stretch>
        </p:blipFill>
        <p:spPr>
          <a:xfrm>
            <a:off x="7579587" y="3547113"/>
            <a:ext cx="1040300" cy="1560450"/>
          </a:xfrm>
          <a:prstGeom prst="rect">
            <a:avLst/>
          </a:prstGeom>
          <a:noFill/>
          <a:ln>
            <a:noFill/>
          </a:ln>
        </p:spPr>
      </p:pic>
      <p:pic>
        <p:nvPicPr>
          <p:cNvPr id="94" name="Google Shape;94;p16"/>
          <p:cNvPicPr preferRelativeResize="0"/>
          <p:nvPr/>
        </p:nvPicPr>
        <p:blipFill>
          <a:blip r:embed="rId13">
            <a:alphaModFix/>
          </a:blip>
          <a:stretch>
            <a:fillRect/>
          </a:stretch>
        </p:blipFill>
        <p:spPr>
          <a:xfrm>
            <a:off x="3807371" y="163825"/>
            <a:ext cx="2249381" cy="12879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7"/>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Hypothesis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4200">
                <a:latin typeface="Economica"/>
                <a:ea typeface="Economica"/>
                <a:cs typeface="Economica"/>
                <a:sym typeface="Economica"/>
              </a:rPr>
              <a:t>Who is the most trusted character in Harry Potter &amp; the Goblet of Fire?</a:t>
            </a:r>
            <a:endParaRPr sz="4200">
              <a:latin typeface="Economica"/>
              <a:ea typeface="Economica"/>
              <a:cs typeface="Economica"/>
              <a:sym typeface="Economica"/>
            </a:endParaRPr>
          </a:p>
          <a:p>
            <a:pPr indent="0" lvl="0" marL="0" rtl="0" algn="l">
              <a:spcBef>
                <a:spcPts val="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Methodology &amp; Approach</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Set</a:t>
            </a:r>
            <a:endParaRPr/>
          </a:p>
        </p:txBody>
      </p:sp>
      <p:pic>
        <p:nvPicPr>
          <p:cNvPr id="115" name="Google Shape;115;p20"/>
          <p:cNvPicPr preferRelativeResize="0"/>
          <p:nvPr/>
        </p:nvPicPr>
        <p:blipFill>
          <a:blip r:embed="rId3">
            <a:alphaModFix/>
          </a:blip>
          <a:stretch>
            <a:fillRect/>
          </a:stretch>
        </p:blipFill>
        <p:spPr>
          <a:xfrm>
            <a:off x="152400" y="1341775"/>
            <a:ext cx="8679901" cy="3660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 Packages</a:t>
            </a:r>
            <a:endParaRPr/>
          </a:p>
        </p:txBody>
      </p:sp>
      <p:sp>
        <p:nvSpPr>
          <p:cNvPr id="121" name="Google Shape;121;p21"/>
          <p:cNvSpPr txBox="1"/>
          <p:nvPr/>
        </p:nvSpPr>
        <p:spPr>
          <a:xfrm>
            <a:off x="119600" y="1415450"/>
            <a:ext cx="3947400" cy="3301500"/>
          </a:xfrm>
          <a:prstGeom prst="rect">
            <a:avLst/>
          </a:prstGeom>
          <a:noFill/>
          <a:ln>
            <a:noFill/>
          </a:ln>
        </p:spPr>
        <p:txBody>
          <a:bodyPr anchorCtr="0" anchor="t" bIns="91425" lIns="91425" spcFirstLastPara="1" rIns="91425" wrap="square" tIns="91425">
            <a:noAutofit/>
          </a:bodyPr>
          <a:lstStyle/>
          <a:p>
            <a:pPr indent="-330200" lvl="0" marL="457200" rtl="0" algn="l">
              <a:lnSpc>
                <a:spcPct val="200000"/>
              </a:lnSpc>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l</a:t>
            </a:r>
            <a:r>
              <a:rPr lang="en" sz="1600">
                <a:solidFill>
                  <a:schemeClr val="dk1"/>
                </a:solidFill>
                <a:latin typeface="Open Sans"/>
                <a:ea typeface="Open Sans"/>
                <a:cs typeface="Open Sans"/>
                <a:sym typeface="Open Sans"/>
              </a:rPr>
              <a:t>ibrary(wordcloud)                                                                  </a:t>
            </a:r>
            <a:endParaRPr sz="1600">
              <a:solidFill>
                <a:schemeClr val="dk1"/>
              </a:solidFill>
              <a:latin typeface="Open Sans"/>
              <a:ea typeface="Open Sans"/>
              <a:cs typeface="Open Sans"/>
              <a:sym typeface="Open Sans"/>
            </a:endParaRPr>
          </a:p>
          <a:p>
            <a:pPr indent="-330200" lvl="0" marL="457200" rtl="0" algn="l">
              <a:lnSpc>
                <a:spcPct val="200000"/>
              </a:lnSpc>
              <a:spcBef>
                <a:spcPts val="0"/>
              </a:spcBef>
              <a:spcAft>
                <a:spcPts val="0"/>
              </a:spcAft>
              <a:buClr>
                <a:schemeClr val="dk1"/>
              </a:buClr>
              <a:buSzPts val="1600"/>
              <a:buFont typeface="Open Sans"/>
              <a:buChar char="●"/>
            </a:pPr>
            <a:r>
              <a:rPr lang="en" sz="1600">
                <a:solidFill>
                  <a:srgbClr val="3C4043"/>
                </a:solidFill>
                <a:highlight>
                  <a:srgbClr val="FFFFFF"/>
                </a:highlight>
                <a:latin typeface="Roboto"/>
                <a:ea typeface="Roboto"/>
                <a:cs typeface="Roboto"/>
                <a:sym typeface="Roboto"/>
              </a:rPr>
              <a:t>library(lexicon)</a:t>
            </a:r>
            <a:endParaRPr sz="1600">
              <a:solidFill>
                <a:srgbClr val="3C4043"/>
              </a:solidFill>
              <a:highlight>
                <a:srgbClr val="FFFFFF"/>
              </a:highlight>
              <a:latin typeface="Roboto"/>
              <a:ea typeface="Roboto"/>
              <a:cs typeface="Roboto"/>
              <a:sym typeface="Roboto"/>
            </a:endParaRPr>
          </a:p>
          <a:p>
            <a:pPr indent="-330200" lvl="0" marL="457200" rtl="0" algn="l">
              <a:lnSpc>
                <a:spcPct val="200000"/>
              </a:lnSpc>
              <a:spcBef>
                <a:spcPts val="0"/>
              </a:spcBef>
              <a:spcAft>
                <a:spcPts val="0"/>
              </a:spcAft>
              <a:buClr>
                <a:schemeClr val="dk1"/>
              </a:buClr>
              <a:buSzPts val="1600"/>
              <a:buFont typeface="Open Sans"/>
              <a:buChar char="●"/>
            </a:pPr>
            <a:r>
              <a:rPr lang="en" sz="1600">
                <a:solidFill>
                  <a:srgbClr val="3C4043"/>
                </a:solidFill>
                <a:highlight>
                  <a:srgbClr val="FFFFFF"/>
                </a:highlight>
                <a:latin typeface="Roboto"/>
                <a:ea typeface="Roboto"/>
                <a:cs typeface="Roboto"/>
                <a:sym typeface="Roboto"/>
              </a:rPr>
              <a:t>library(NLP)</a:t>
            </a:r>
            <a:endParaRPr sz="1600">
              <a:solidFill>
                <a:srgbClr val="3C4043"/>
              </a:solidFill>
              <a:highlight>
                <a:srgbClr val="FFFFFF"/>
              </a:highlight>
              <a:latin typeface="Roboto"/>
              <a:ea typeface="Roboto"/>
              <a:cs typeface="Roboto"/>
              <a:sym typeface="Roboto"/>
            </a:endParaRPr>
          </a:p>
          <a:p>
            <a:pPr indent="-330200" lvl="0" marL="457200" rtl="0" algn="l">
              <a:lnSpc>
                <a:spcPct val="200000"/>
              </a:lnSpc>
              <a:spcBef>
                <a:spcPts val="0"/>
              </a:spcBef>
              <a:spcAft>
                <a:spcPts val="0"/>
              </a:spcAft>
              <a:buClr>
                <a:schemeClr val="dk1"/>
              </a:buClr>
              <a:buSzPts val="1600"/>
              <a:buFont typeface="Open Sans"/>
              <a:buChar char="●"/>
            </a:pPr>
            <a:r>
              <a:rPr lang="en" sz="1600">
                <a:solidFill>
                  <a:srgbClr val="3C4043"/>
                </a:solidFill>
                <a:highlight>
                  <a:srgbClr val="FFFFFF"/>
                </a:highlight>
                <a:latin typeface="Roboto"/>
                <a:ea typeface="Roboto"/>
                <a:cs typeface="Roboto"/>
                <a:sym typeface="Roboto"/>
              </a:rPr>
              <a:t> library(RColorBrewer)</a:t>
            </a:r>
            <a:endParaRPr sz="1600">
              <a:solidFill>
                <a:srgbClr val="3C4043"/>
              </a:solidFill>
              <a:highlight>
                <a:srgbClr val="FFFFFF"/>
              </a:highlight>
              <a:latin typeface="Roboto"/>
              <a:ea typeface="Roboto"/>
              <a:cs typeface="Roboto"/>
              <a:sym typeface="Roboto"/>
            </a:endParaRPr>
          </a:p>
          <a:p>
            <a:pPr indent="-330200" lvl="0" marL="457200" rtl="0" algn="l">
              <a:lnSpc>
                <a:spcPct val="200000"/>
              </a:lnSpc>
              <a:spcBef>
                <a:spcPts val="0"/>
              </a:spcBef>
              <a:spcAft>
                <a:spcPts val="0"/>
              </a:spcAft>
              <a:buClr>
                <a:schemeClr val="dk1"/>
              </a:buClr>
              <a:buSzPts val="1600"/>
              <a:buFont typeface="Open Sans"/>
              <a:buChar char="●"/>
            </a:pPr>
            <a:r>
              <a:rPr lang="en" sz="1600">
                <a:solidFill>
                  <a:srgbClr val="3C4043"/>
                </a:solidFill>
                <a:highlight>
                  <a:srgbClr val="FFFFFF"/>
                </a:highlight>
                <a:latin typeface="Roboto"/>
                <a:ea typeface="Roboto"/>
                <a:cs typeface="Roboto"/>
                <a:sym typeface="Roboto"/>
              </a:rPr>
              <a:t>library(tm)</a:t>
            </a:r>
            <a:endParaRPr sz="1600">
              <a:solidFill>
                <a:srgbClr val="3C4043"/>
              </a:solidFill>
              <a:highlight>
                <a:srgbClr val="FFFFFF"/>
              </a:highlight>
              <a:latin typeface="Roboto"/>
              <a:ea typeface="Roboto"/>
              <a:cs typeface="Roboto"/>
              <a:sym typeface="Roboto"/>
            </a:endParaRPr>
          </a:p>
          <a:p>
            <a:pPr indent="-330200" lvl="0" marL="457200" rtl="0" algn="l">
              <a:lnSpc>
                <a:spcPct val="200000"/>
              </a:lnSpc>
              <a:spcBef>
                <a:spcPts val="0"/>
              </a:spcBef>
              <a:spcAft>
                <a:spcPts val="0"/>
              </a:spcAft>
              <a:buClr>
                <a:schemeClr val="dk1"/>
              </a:buClr>
              <a:buSzPts val="1600"/>
              <a:buFont typeface="Open Sans"/>
              <a:buChar char="●"/>
            </a:pPr>
            <a:r>
              <a:rPr lang="en" sz="1600">
                <a:solidFill>
                  <a:srgbClr val="3C4043"/>
                </a:solidFill>
                <a:highlight>
                  <a:srgbClr val="FFFFFF"/>
                </a:highlight>
                <a:latin typeface="Roboto"/>
                <a:ea typeface="Roboto"/>
                <a:cs typeface="Roboto"/>
                <a:sym typeface="Roboto"/>
              </a:rPr>
              <a:t>library(tokenizers)</a:t>
            </a:r>
            <a:endParaRPr sz="1600">
              <a:solidFill>
                <a:srgbClr val="3C4043"/>
              </a:solidFill>
              <a:highlight>
                <a:srgbClr val="FFFFFF"/>
              </a:highlight>
              <a:latin typeface="Roboto"/>
              <a:ea typeface="Roboto"/>
              <a:cs typeface="Roboto"/>
              <a:sym typeface="Roboto"/>
            </a:endParaRPr>
          </a:p>
          <a:p>
            <a:pPr indent="0" lvl="0" marL="457200" rtl="0" algn="l">
              <a:lnSpc>
                <a:spcPct val="200000"/>
              </a:lnSpc>
              <a:spcBef>
                <a:spcPts val="1600"/>
              </a:spcBef>
              <a:spcAft>
                <a:spcPts val="0"/>
              </a:spcAft>
              <a:buNone/>
            </a:pPr>
            <a:r>
              <a:rPr lang="en">
                <a:solidFill>
                  <a:schemeClr val="dk1"/>
                </a:solidFill>
                <a:latin typeface="Open Sans"/>
                <a:ea typeface="Open Sans"/>
                <a:cs typeface="Open Sans"/>
                <a:sym typeface="Open Sans"/>
              </a:rPr>
              <a:t>                         </a:t>
            </a:r>
            <a:endParaRPr>
              <a:solidFill>
                <a:schemeClr val="dk1"/>
              </a:solidFill>
              <a:latin typeface="Open Sans"/>
              <a:ea typeface="Open Sans"/>
              <a:cs typeface="Open Sans"/>
              <a:sym typeface="Open Sans"/>
            </a:endParaRPr>
          </a:p>
          <a:p>
            <a:pPr indent="0" lvl="0" marL="0" rtl="0" algn="l">
              <a:lnSpc>
                <a:spcPct val="200000"/>
              </a:lnSpc>
              <a:spcBef>
                <a:spcPts val="160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457200" rtl="0" algn="l">
              <a:lnSpc>
                <a:spcPct val="200000"/>
              </a:lnSpc>
              <a:spcBef>
                <a:spcPts val="160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15000"/>
              </a:lnSpc>
              <a:spcBef>
                <a:spcPts val="160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15000"/>
              </a:lnSpc>
              <a:spcBef>
                <a:spcPts val="160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spcBef>
                <a:spcPts val="1600"/>
              </a:spcBef>
              <a:spcAft>
                <a:spcPts val="0"/>
              </a:spcAft>
              <a:buNone/>
            </a:pPr>
            <a:r>
              <a:t/>
            </a:r>
            <a:endParaRPr>
              <a:latin typeface="Open Sans"/>
              <a:ea typeface="Open Sans"/>
              <a:cs typeface="Open Sans"/>
              <a:sym typeface="Open Sans"/>
            </a:endParaRPr>
          </a:p>
        </p:txBody>
      </p:sp>
      <p:sp>
        <p:nvSpPr>
          <p:cNvPr id="122" name="Google Shape;122;p21"/>
          <p:cNvSpPr txBox="1"/>
          <p:nvPr/>
        </p:nvSpPr>
        <p:spPr>
          <a:xfrm>
            <a:off x="4437775" y="1327750"/>
            <a:ext cx="4138800" cy="3636300"/>
          </a:xfrm>
          <a:prstGeom prst="rect">
            <a:avLst/>
          </a:prstGeom>
          <a:noFill/>
          <a:ln>
            <a:noFill/>
          </a:ln>
        </p:spPr>
        <p:txBody>
          <a:bodyPr anchorCtr="0" anchor="t" bIns="91425" lIns="91425" spcFirstLastPara="1" rIns="91425" wrap="square" tIns="91425">
            <a:noAutofit/>
          </a:bodyPr>
          <a:lstStyle/>
          <a:p>
            <a:pPr indent="-330200" lvl="0" marL="457200" rtl="0" algn="l">
              <a:lnSpc>
                <a:spcPct val="200000"/>
              </a:lnSpc>
              <a:spcBef>
                <a:spcPts val="0"/>
              </a:spcBef>
              <a:spcAft>
                <a:spcPts val="0"/>
              </a:spcAft>
              <a:buClr>
                <a:schemeClr val="dk1"/>
              </a:buClr>
              <a:buSzPts val="1600"/>
              <a:buFont typeface="Open Sans"/>
              <a:buChar char="●"/>
            </a:pPr>
            <a:r>
              <a:rPr lang="en" sz="1600">
                <a:solidFill>
                  <a:srgbClr val="3C4043"/>
                </a:solidFill>
                <a:highlight>
                  <a:srgbClr val="FFFFFF"/>
                </a:highlight>
                <a:latin typeface="Roboto"/>
                <a:ea typeface="Roboto"/>
                <a:cs typeface="Roboto"/>
                <a:sym typeface="Roboto"/>
              </a:rPr>
              <a:t>library(quickPlot)</a:t>
            </a:r>
            <a:r>
              <a:rPr lang="en" sz="1600">
                <a:solidFill>
                  <a:schemeClr val="dk1"/>
                </a:solidFill>
                <a:latin typeface="Open Sans"/>
                <a:ea typeface="Open Sans"/>
                <a:cs typeface="Open Sans"/>
                <a:sym typeface="Open Sans"/>
              </a:rPr>
              <a:t> </a:t>
            </a:r>
            <a:endParaRPr sz="1600">
              <a:solidFill>
                <a:schemeClr val="dk1"/>
              </a:solidFill>
              <a:latin typeface="Open Sans"/>
              <a:ea typeface="Open Sans"/>
              <a:cs typeface="Open Sans"/>
              <a:sym typeface="Open Sans"/>
            </a:endParaRPr>
          </a:p>
          <a:p>
            <a:pPr indent="-330200" lvl="0" marL="457200" rtl="0" algn="l">
              <a:lnSpc>
                <a:spcPct val="200000"/>
              </a:lnSpc>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library(tidytext)</a:t>
            </a:r>
            <a:endParaRPr sz="1600">
              <a:solidFill>
                <a:schemeClr val="dk1"/>
              </a:solidFill>
              <a:latin typeface="Open Sans"/>
              <a:ea typeface="Open Sans"/>
              <a:cs typeface="Open Sans"/>
              <a:sym typeface="Open Sans"/>
            </a:endParaRPr>
          </a:p>
          <a:p>
            <a:pPr indent="-330200" lvl="0" marL="457200" rtl="0" algn="l">
              <a:lnSpc>
                <a:spcPct val="200000"/>
              </a:lnSpc>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library(dplyr)</a:t>
            </a:r>
            <a:endParaRPr sz="1600">
              <a:solidFill>
                <a:schemeClr val="dk1"/>
              </a:solidFill>
              <a:latin typeface="Open Sans"/>
              <a:ea typeface="Open Sans"/>
              <a:cs typeface="Open Sans"/>
              <a:sym typeface="Open Sans"/>
            </a:endParaRPr>
          </a:p>
          <a:p>
            <a:pPr indent="-330200" lvl="0" marL="457200" rtl="0" algn="l">
              <a:lnSpc>
                <a:spcPct val="200000"/>
              </a:lnSpc>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library(igraph)</a:t>
            </a:r>
            <a:endParaRPr sz="1600">
              <a:solidFill>
                <a:schemeClr val="dk1"/>
              </a:solidFill>
              <a:latin typeface="Open Sans"/>
              <a:ea typeface="Open Sans"/>
              <a:cs typeface="Open Sans"/>
              <a:sym typeface="Open Sans"/>
            </a:endParaRPr>
          </a:p>
          <a:p>
            <a:pPr indent="-342900" lvl="0" marL="457200" rtl="0" algn="l">
              <a:lnSpc>
                <a:spcPct val="200000"/>
              </a:lnSpc>
              <a:spcBef>
                <a:spcPts val="0"/>
              </a:spcBef>
              <a:spcAft>
                <a:spcPts val="0"/>
              </a:spcAft>
              <a:buClr>
                <a:schemeClr val="dk1"/>
              </a:buClr>
              <a:buSzPts val="1800"/>
              <a:buFont typeface="Open Sans"/>
              <a:buChar char="●"/>
            </a:pPr>
            <a:r>
              <a:rPr lang="en" sz="1600">
                <a:solidFill>
                  <a:schemeClr val="dk1"/>
                </a:solidFill>
                <a:latin typeface="Open Sans"/>
                <a:ea typeface="Open Sans"/>
                <a:cs typeface="Open Sans"/>
                <a:sym typeface="Open Sans"/>
              </a:rPr>
              <a:t>library(ggplot2)</a:t>
            </a:r>
            <a:r>
              <a:rPr lang="en">
                <a:solidFill>
                  <a:schemeClr val="dk1"/>
                </a:solidFill>
                <a:latin typeface="Open Sans"/>
                <a:ea typeface="Open Sans"/>
                <a:cs typeface="Open Sans"/>
                <a:sym typeface="Open Sans"/>
              </a:rPr>
              <a:t>   </a:t>
            </a:r>
            <a:endParaRPr>
              <a:solidFill>
                <a:schemeClr val="dk1"/>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